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0691813" cy="7559675"/>
  <p:notesSz cx="6811963" cy="99425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420" y="114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744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62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0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40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258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28243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355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35790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7239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586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467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966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69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6811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145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1139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713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79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2561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24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73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DE5E5-A319-4E16-9E38-C7650BB0166B}" type="datetimeFigureOut">
              <a:rPr lang="fr-FR" smtClean="0"/>
              <a:pPr/>
              <a:t>02/06/2025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88B27-A077-462F-8AF2-D04CF3D76F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929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C7DE5E5-A319-4E16-9E38-C7650BB0166B}" type="datetimeFigureOut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02/06/2025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88B27-A077-462F-8AF2-D04CF3D76FFF}" type="slidenum">
              <a:rPr kumimoji="0" lang="fr-FR" sz="132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32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438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23812" y="178184"/>
            <a:ext cx="9144000" cy="43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Instituts de Recherche en Santé </a:t>
            </a:r>
            <a:r>
              <a:rPr kumimoji="0" lang="fr-FR" altLang="fr-FR" sz="1368" b="0" i="1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(Juin 2025)</a:t>
            </a:r>
          </a:p>
          <a:p>
            <a:pPr marL="0" marR="0" lvl="0" indent="0" algn="ctr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IRS-UN et IRS 2 Nantes </a:t>
            </a:r>
            <a:r>
              <a:rPr kumimoji="0" lang="fr-FR" altLang="fr-FR" sz="1368" b="1" i="0" u="none" strike="noStrike" kern="1200" cap="none" spc="0" normalizeH="0" baseline="0" noProof="0" dirty="0" err="1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Biotech</a:t>
            </a:r>
            <a:r>
              <a:rPr kumimoji="0" lang="fr-FR" altLang="fr-FR" sz="1368" b="1" i="0" u="none" strike="noStrike" kern="1200" cap="none" spc="0" normalizeH="0" baseline="0" noProof="0" dirty="0">
                <a:ln>
                  <a:noFill/>
                </a:ln>
                <a:solidFill>
                  <a:srgbClr val="365F9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23812" y="7249684"/>
            <a:ext cx="958335" cy="16354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hiérarchique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450252" y="7364602"/>
            <a:ext cx="248456" cy="1781"/>
          </a:xfrm>
          <a:prstGeom prst="straightConnector1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1821195" y="7368343"/>
            <a:ext cx="248456" cy="5663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AutoShape 552"/>
          <p:cNvCxnSpPr>
            <a:cxnSpLocks noChangeShapeType="1"/>
            <a:stCxn id="10" idx="2"/>
            <a:endCxn id="13" idx="0"/>
          </p:cNvCxnSpPr>
          <p:nvPr/>
        </p:nvCxnSpPr>
        <p:spPr bwMode="auto">
          <a:xfrm flipH="1">
            <a:off x="5199155" y="1368788"/>
            <a:ext cx="4604" cy="23504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3719548" y="797288"/>
            <a:ext cx="2968422" cy="571500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Doyen UFR Médecine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  Antoine HAMEL</a:t>
            </a:r>
          </a:p>
        </p:txBody>
      </p:sp>
      <p:cxnSp>
        <p:nvCxnSpPr>
          <p:cNvPr id="11" name="AutoShape 681"/>
          <p:cNvCxnSpPr>
            <a:cxnSpLocks noChangeShapeType="1"/>
            <a:stCxn id="10" idx="3"/>
            <a:endCxn id="15" idx="1"/>
          </p:cNvCxnSpPr>
          <p:nvPr/>
        </p:nvCxnSpPr>
        <p:spPr bwMode="auto">
          <a:xfrm>
            <a:off x="6687970" y="1083038"/>
            <a:ext cx="1127306" cy="23997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3719548" y="1603837"/>
            <a:ext cx="2959214" cy="568325"/>
          </a:xfrm>
          <a:prstGeom prst="flowChartAlternateProcess">
            <a:avLst/>
          </a:pr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Secrétaire Générale UFR Médecine</a:t>
            </a:r>
          </a:p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Florence QUILLIOT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50253" y="4652010"/>
            <a:ext cx="4535117" cy="246494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rganigramme : Alternative 14"/>
          <p:cNvSpPr>
            <a:spLocks noChangeArrowheads="1"/>
          </p:cNvSpPr>
          <p:nvPr/>
        </p:nvSpPr>
        <p:spPr bwMode="auto">
          <a:xfrm>
            <a:off x="7815276" y="996654"/>
            <a:ext cx="2127698" cy="652712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Conseiller de Prévention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du CHSCT Centre Ville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100" dirty="0">
                <a:solidFill>
                  <a:prstClr val="white"/>
                </a:solidFill>
                <a:latin typeface="Calibri"/>
                <a:ea typeface="Times New Roman" panose="02020603050405020304" pitchFamily="18" charset="0"/>
              </a:rPr>
              <a:t>Eddy SEBILE-MEILLEROUX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</p:txBody>
      </p:sp>
      <p:cxnSp>
        <p:nvCxnSpPr>
          <p:cNvPr id="16" name="AutoShape 552"/>
          <p:cNvCxnSpPr>
            <a:cxnSpLocks noChangeShapeType="1"/>
            <a:stCxn id="13" idx="2"/>
            <a:endCxn id="56" idx="0"/>
          </p:cNvCxnSpPr>
          <p:nvPr/>
        </p:nvCxnSpPr>
        <p:spPr bwMode="auto">
          <a:xfrm>
            <a:off x="5199155" y="2172162"/>
            <a:ext cx="4605" cy="213954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AutoShape 681"/>
          <p:cNvCxnSpPr>
            <a:cxnSpLocks noChangeShapeType="1"/>
            <a:stCxn id="13" idx="3"/>
            <a:endCxn id="15" idx="1"/>
          </p:cNvCxnSpPr>
          <p:nvPr/>
        </p:nvCxnSpPr>
        <p:spPr bwMode="auto">
          <a:xfrm flipV="1">
            <a:off x="6678762" y="1323010"/>
            <a:ext cx="1136514" cy="56499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56" name="AutoShape 6"/>
          <p:cNvSpPr>
            <a:spLocks noChangeArrowheads="1"/>
          </p:cNvSpPr>
          <p:nvPr/>
        </p:nvSpPr>
        <p:spPr bwMode="auto">
          <a:xfrm>
            <a:off x="3719548" y="2386116"/>
            <a:ext cx="2968423" cy="642845"/>
          </a:xfrm>
          <a:prstGeom prst="flowChartAlternateProcess">
            <a:avLst/>
          </a:prstGeom>
          <a:solidFill>
            <a:srgbClr val="00366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Responsable Administrative et Financière des IRS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Fabienne POTIRON</a:t>
            </a:r>
          </a:p>
        </p:txBody>
      </p:sp>
      <p:sp>
        <p:nvSpPr>
          <p:cNvPr id="57" name="AutoShape 6"/>
          <p:cNvSpPr>
            <a:spLocks noChangeArrowheads="1"/>
          </p:cNvSpPr>
          <p:nvPr/>
        </p:nvSpPr>
        <p:spPr bwMode="auto">
          <a:xfrm>
            <a:off x="598844" y="1608133"/>
            <a:ext cx="2407246" cy="568325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Direction du Plan, de l’Immobilier et de la Logistique (DPIL)</a:t>
            </a:r>
          </a:p>
        </p:txBody>
      </p:sp>
      <p:sp>
        <p:nvSpPr>
          <p:cNvPr id="65" name="Organigramme : Alternative 64"/>
          <p:cNvSpPr>
            <a:spLocks noChangeArrowheads="1"/>
          </p:cNvSpPr>
          <p:nvPr/>
        </p:nvSpPr>
        <p:spPr bwMode="auto">
          <a:xfrm>
            <a:off x="7815276" y="2279975"/>
            <a:ext cx="2127698" cy="653287"/>
          </a:xfrm>
          <a:prstGeom prst="flowChartAlternateProcess">
            <a:avLst/>
          </a:prstGeom>
          <a:solidFill>
            <a:schemeClr val="bg1">
              <a:lumMod val="6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Service Numérique du Pôle Santé (SNPS)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Patrice </a:t>
            </a:r>
            <a:r>
              <a:rPr kumimoji="0" lang="fr-FR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+mn-cs"/>
              </a:rPr>
              <a:t>Gonnord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493161" y="4652011"/>
            <a:ext cx="4621368" cy="2499230"/>
          </a:xfrm>
          <a:prstGeom prst="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ZoneTexte 68"/>
          <p:cNvSpPr txBox="1"/>
          <p:nvPr/>
        </p:nvSpPr>
        <p:spPr>
          <a:xfrm>
            <a:off x="438823" y="4638308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IRS-UN</a:t>
            </a: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657412" y="5711281"/>
            <a:ext cx="1788815" cy="61893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Sophie BRUGEILLE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Laurence TALAA </a:t>
            </a:r>
            <a:r>
              <a:rPr kumimoji="0" lang="fr-FR" sz="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(50% sur l’IRS UN)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2" name="Freeform 51"/>
          <p:cNvSpPr>
            <a:spLocks/>
          </p:cNvSpPr>
          <p:nvPr/>
        </p:nvSpPr>
        <p:spPr bwMode="auto">
          <a:xfrm>
            <a:off x="665134" y="5238952"/>
            <a:ext cx="178109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2855680" y="5745921"/>
            <a:ext cx="1915932" cy="57487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lvl="0" algn="ctr">
              <a:tabLst>
                <a:tab pos="1433513" algn="l"/>
                <a:tab pos="2865438" algn="l"/>
              </a:tabLst>
              <a:defRPr/>
            </a:pPr>
            <a:r>
              <a:rPr lang="fr-FR" sz="1000" dirty="0">
                <a:solidFill>
                  <a:prstClr val="black"/>
                </a:solidFill>
                <a:ea typeface="Times New Roman" panose="02020603050405020304" pitchFamily="18" charset="0"/>
              </a:rPr>
              <a:t>Laurence TALAA</a:t>
            </a:r>
          </a:p>
          <a:p>
            <a:pPr lvl="0" algn="ctr"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77" name="Freeform 51"/>
          <p:cNvSpPr>
            <a:spLocks/>
          </p:cNvSpPr>
          <p:nvPr/>
        </p:nvSpPr>
        <p:spPr bwMode="auto">
          <a:xfrm>
            <a:off x="2851972" y="5262162"/>
            <a:ext cx="1920053" cy="496667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5715772" y="5753775"/>
            <a:ext cx="1712515" cy="56701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Annick HARDY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1" name="Freeform 51"/>
          <p:cNvSpPr>
            <a:spLocks/>
          </p:cNvSpPr>
          <p:nvPr/>
        </p:nvSpPr>
        <p:spPr bwMode="auto">
          <a:xfrm>
            <a:off x="5700634" y="5270016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Accueil - Standard et Courrier</a:t>
            </a:r>
          </a:p>
        </p:txBody>
      </p:sp>
      <p:sp>
        <p:nvSpPr>
          <p:cNvPr id="82" name="Rectangle 81"/>
          <p:cNvSpPr>
            <a:spLocks noChangeArrowheads="1"/>
          </p:cNvSpPr>
          <p:nvPr/>
        </p:nvSpPr>
        <p:spPr bwMode="auto">
          <a:xfrm>
            <a:off x="7959455" y="5753775"/>
            <a:ext cx="1714047" cy="12836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Marc FAIRN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Frédéric CONDAMINE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r>
              <a:rPr kumimoji="0" lang="fr-F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Times New Roman" panose="02020603050405020304" pitchFamily="18" charset="0"/>
                <a:cs typeface="+mn-cs"/>
              </a:rPr>
              <a:t>(Activités spécifiques gaz spéciaux chimiques et transports spécifiques des IRS)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433513" algn="l"/>
                <a:tab pos="2865438" algn="l"/>
              </a:tabLst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83" name="Freeform 51"/>
          <p:cNvSpPr>
            <a:spLocks/>
          </p:cNvSpPr>
          <p:nvPr/>
        </p:nvSpPr>
        <p:spPr bwMode="auto">
          <a:xfrm>
            <a:off x="7945849" y="5262029"/>
            <a:ext cx="1727653" cy="486791"/>
          </a:xfrm>
          <a:custGeom>
            <a:avLst/>
            <a:gdLst>
              <a:gd name="T0" fmla="+- 0 3717 605"/>
              <a:gd name="T1" fmla="*/ T0 w 3285"/>
              <a:gd name="T2" fmla="+- 0 3343 3343"/>
              <a:gd name="T3" fmla="*/ 3343 h 1380"/>
              <a:gd name="T4" fmla="+- 0 778 605"/>
              <a:gd name="T5" fmla="*/ T4 w 3285"/>
              <a:gd name="T6" fmla="+- 0 3343 3343"/>
              <a:gd name="T7" fmla="*/ 3343 h 1380"/>
              <a:gd name="T8" fmla="+- 0 710 605"/>
              <a:gd name="T9" fmla="*/ T8 w 3285"/>
              <a:gd name="T10" fmla="+- 0 3357 3343"/>
              <a:gd name="T11" fmla="*/ 3357 h 1380"/>
              <a:gd name="T12" fmla="+- 0 656 605"/>
              <a:gd name="T13" fmla="*/ T12 w 3285"/>
              <a:gd name="T14" fmla="+- 0 3393 3343"/>
              <a:gd name="T15" fmla="*/ 3393 h 1380"/>
              <a:gd name="T16" fmla="+- 0 619 605"/>
              <a:gd name="T17" fmla="*/ T16 w 3285"/>
              <a:gd name="T18" fmla="+- 0 3448 3343"/>
              <a:gd name="T19" fmla="*/ 3448 h 1380"/>
              <a:gd name="T20" fmla="+- 0 605 605"/>
              <a:gd name="T21" fmla="*/ T20 w 3285"/>
              <a:gd name="T22" fmla="+- 0 3515 3343"/>
              <a:gd name="T23" fmla="*/ 3515 h 1380"/>
              <a:gd name="T24" fmla="+- 0 605 605"/>
              <a:gd name="T25" fmla="*/ T24 w 3285"/>
              <a:gd name="T26" fmla="+- 0 4550 3343"/>
              <a:gd name="T27" fmla="*/ 4550 h 1380"/>
              <a:gd name="T28" fmla="+- 0 619 605"/>
              <a:gd name="T29" fmla="*/ T28 w 3285"/>
              <a:gd name="T30" fmla="+- 0 4618 3343"/>
              <a:gd name="T31" fmla="*/ 4618 h 1380"/>
              <a:gd name="T32" fmla="+- 0 656 605"/>
              <a:gd name="T33" fmla="*/ T32 w 3285"/>
              <a:gd name="T34" fmla="+- 0 4672 3343"/>
              <a:gd name="T35" fmla="*/ 4672 h 1380"/>
              <a:gd name="T36" fmla="+- 0 710 605"/>
              <a:gd name="T37" fmla="*/ T36 w 3285"/>
              <a:gd name="T38" fmla="+- 0 4709 3343"/>
              <a:gd name="T39" fmla="*/ 4709 h 1380"/>
              <a:gd name="T40" fmla="+- 0 778 605"/>
              <a:gd name="T41" fmla="*/ T40 w 3285"/>
              <a:gd name="T42" fmla="+- 0 4723 3343"/>
              <a:gd name="T43" fmla="*/ 4723 h 1380"/>
              <a:gd name="T44" fmla="+- 0 3717 605"/>
              <a:gd name="T45" fmla="*/ T44 w 3285"/>
              <a:gd name="T46" fmla="+- 0 4723 3343"/>
              <a:gd name="T47" fmla="*/ 4723 h 1380"/>
              <a:gd name="T48" fmla="+- 0 3785 605"/>
              <a:gd name="T49" fmla="*/ T48 w 3285"/>
              <a:gd name="T50" fmla="+- 0 4709 3343"/>
              <a:gd name="T51" fmla="*/ 4709 h 1380"/>
              <a:gd name="T52" fmla="+- 0 3839 605"/>
              <a:gd name="T53" fmla="*/ T52 w 3285"/>
              <a:gd name="T54" fmla="+- 0 4672 3343"/>
              <a:gd name="T55" fmla="*/ 4672 h 1380"/>
              <a:gd name="T56" fmla="+- 0 3876 605"/>
              <a:gd name="T57" fmla="*/ T56 w 3285"/>
              <a:gd name="T58" fmla="+- 0 4618 3343"/>
              <a:gd name="T59" fmla="*/ 4618 h 1380"/>
              <a:gd name="T60" fmla="+- 0 3890 605"/>
              <a:gd name="T61" fmla="*/ T60 w 3285"/>
              <a:gd name="T62" fmla="+- 0 4550 3343"/>
              <a:gd name="T63" fmla="*/ 4550 h 1380"/>
              <a:gd name="T64" fmla="+- 0 3890 605"/>
              <a:gd name="T65" fmla="*/ T64 w 3285"/>
              <a:gd name="T66" fmla="+- 0 3515 3343"/>
              <a:gd name="T67" fmla="*/ 3515 h 1380"/>
              <a:gd name="T68" fmla="+- 0 3876 605"/>
              <a:gd name="T69" fmla="*/ T68 w 3285"/>
              <a:gd name="T70" fmla="+- 0 3448 3343"/>
              <a:gd name="T71" fmla="*/ 3448 h 1380"/>
              <a:gd name="T72" fmla="+- 0 3839 605"/>
              <a:gd name="T73" fmla="*/ T72 w 3285"/>
              <a:gd name="T74" fmla="+- 0 3393 3343"/>
              <a:gd name="T75" fmla="*/ 3393 h 1380"/>
              <a:gd name="T76" fmla="+- 0 3785 605"/>
              <a:gd name="T77" fmla="*/ T76 w 3285"/>
              <a:gd name="T78" fmla="+- 0 3357 3343"/>
              <a:gd name="T79" fmla="*/ 3357 h 1380"/>
              <a:gd name="T80" fmla="+- 0 3717 605"/>
              <a:gd name="T81" fmla="*/ T80 w 3285"/>
              <a:gd name="T82" fmla="+- 0 3343 3343"/>
              <a:gd name="T83" fmla="*/ 3343 h 1380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  <a:cxn ang="0">
                <a:pos x="T25" y="T27"/>
              </a:cxn>
              <a:cxn ang="0">
                <a:pos x="T29" y="T31"/>
              </a:cxn>
              <a:cxn ang="0">
                <a:pos x="T33" y="T35"/>
              </a:cxn>
              <a:cxn ang="0">
                <a:pos x="T37" y="T39"/>
              </a:cxn>
              <a:cxn ang="0">
                <a:pos x="T41" y="T43"/>
              </a:cxn>
              <a:cxn ang="0">
                <a:pos x="T45" y="T47"/>
              </a:cxn>
              <a:cxn ang="0">
                <a:pos x="T49" y="T51"/>
              </a:cxn>
              <a:cxn ang="0">
                <a:pos x="T53" y="T55"/>
              </a:cxn>
              <a:cxn ang="0">
                <a:pos x="T57" y="T59"/>
              </a:cxn>
              <a:cxn ang="0">
                <a:pos x="T61" y="T63"/>
              </a:cxn>
              <a:cxn ang="0">
                <a:pos x="T65" y="T67"/>
              </a:cxn>
              <a:cxn ang="0">
                <a:pos x="T69" y="T71"/>
              </a:cxn>
              <a:cxn ang="0">
                <a:pos x="T73" y="T75"/>
              </a:cxn>
              <a:cxn ang="0">
                <a:pos x="T77" y="T79"/>
              </a:cxn>
              <a:cxn ang="0">
                <a:pos x="T81" y="T83"/>
              </a:cxn>
            </a:cxnLst>
            <a:rect l="0" t="0" r="r" b="b"/>
            <a:pathLst>
              <a:path w="3285" h="1380">
                <a:moveTo>
                  <a:pt x="3112" y="0"/>
                </a:moveTo>
                <a:lnTo>
                  <a:pt x="173" y="0"/>
                </a:lnTo>
                <a:lnTo>
                  <a:pt x="105" y="14"/>
                </a:lnTo>
                <a:lnTo>
                  <a:pt x="51" y="50"/>
                </a:lnTo>
                <a:lnTo>
                  <a:pt x="14" y="105"/>
                </a:lnTo>
                <a:lnTo>
                  <a:pt x="0" y="172"/>
                </a:lnTo>
                <a:lnTo>
                  <a:pt x="0" y="1207"/>
                </a:lnTo>
                <a:lnTo>
                  <a:pt x="14" y="1275"/>
                </a:lnTo>
                <a:lnTo>
                  <a:pt x="51" y="1329"/>
                </a:lnTo>
                <a:lnTo>
                  <a:pt x="105" y="1366"/>
                </a:lnTo>
                <a:lnTo>
                  <a:pt x="173" y="1380"/>
                </a:lnTo>
                <a:lnTo>
                  <a:pt x="3112" y="1380"/>
                </a:lnTo>
                <a:lnTo>
                  <a:pt x="3180" y="1366"/>
                </a:lnTo>
                <a:lnTo>
                  <a:pt x="3234" y="1329"/>
                </a:lnTo>
                <a:lnTo>
                  <a:pt x="3271" y="1275"/>
                </a:lnTo>
                <a:lnTo>
                  <a:pt x="3285" y="1207"/>
                </a:lnTo>
                <a:lnTo>
                  <a:pt x="3285" y="172"/>
                </a:lnTo>
                <a:lnTo>
                  <a:pt x="3271" y="105"/>
                </a:lnTo>
                <a:lnTo>
                  <a:pt x="3234" y="50"/>
                </a:lnTo>
                <a:lnTo>
                  <a:pt x="3180" y="14"/>
                </a:lnTo>
                <a:lnTo>
                  <a:pt x="3112" y="0"/>
                </a:lnTo>
                <a:close/>
              </a:path>
            </a:pathLst>
          </a:custGeom>
          <a:solidFill>
            <a:srgbClr val="D0D700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003667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Logistique</a:t>
            </a:r>
          </a:p>
        </p:txBody>
      </p:sp>
      <p:cxnSp>
        <p:nvCxnSpPr>
          <p:cNvPr id="88" name="AutoShape 552"/>
          <p:cNvCxnSpPr>
            <a:cxnSpLocks noChangeShapeType="1"/>
            <a:stCxn id="13" idx="3"/>
            <a:endCxn id="65" idx="0"/>
          </p:cNvCxnSpPr>
          <p:nvPr/>
        </p:nvCxnSpPr>
        <p:spPr bwMode="auto">
          <a:xfrm>
            <a:off x="6678762" y="1888000"/>
            <a:ext cx="2200363" cy="3919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5" name="Connecteur en angle 94"/>
          <p:cNvCxnSpPr/>
          <p:nvPr/>
        </p:nvCxnSpPr>
        <p:spPr>
          <a:xfrm rot="5400000">
            <a:off x="3747971" y="3193464"/>
            <a:ext cx="445894" cy="2442823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Connecteur droit avec flèche 107"/>
          <p:cNvCxnSpPr>
            <a:stCxn id="13" idx="1"/>
            <a:endCxn id="57" idx="3"/>
          </p:cNvCxnSpPr>
          <p:nvPr/>
        </p:nvCxnSpPr>
        <p:spPr>
          <a:xfrm flipH="1">
            <a:off x="3006090" y="1888000"/>
            <a:ext cx="713458" cy="42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>
            <a:cxnSpLocks/>
            <a:stCxn id="56" idx="1"/>
          </p:cNvCxnSpPr>
          <p:nvPr/>
        </p:nvCxnSpPr>
        <p:spPr>
          <a:xfrm flipH="1">
            <a:off x="3006090" y="2707539"/>
            <a:ext cx="713458" cy="6496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2"/>
          <p:cNvSpPr>
            <a:spLocks noChangeArrowheads="1"/>
          </p:cNvSpPr>
          <p:nvPr/>
        </p:nvSpPr>
        <p:spPr bwMode="auto">
          <a:xfrm>
            <a:off x="2094755" y="7249684"/>
            <a:ext cx="958335" cy="15994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78203" tIns="39101" rIns="78203" bIns="39101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7820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85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855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Lien fonctionnel</a:t>
            </a:r>
            <a:endParaRPr kumimoji="0" lang="fr-FR" altLang="fr-FR" sz="1539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60" name="AutoShape 552"/>
          <p:cNvCxnSpPr>
            <a:cxnSpLocks noChangeShapeType="1"/>
            <a:stCxn id="56" idx="2"/>
            <a:endCxn id="61" idx="0"/>
          </p:cNvCxnSpPr>
          <p:nvPr/>
        </p:nvCxnSpPr>
        <p:spPr bwMode="auto">
          <a:xfrm flipH="1">
            <a:off x="5199155" y="3028961"/>
            <a:ext cx="4605" cy="4010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61" name="AutoShape 6"/>
          <p:cNvSpPr>
            <a:spLocks noChangeArrowheads="1"/>
          </p:cNvSpPr>
          <p:nvPr/>
        </p:nvSpPr>
        <p:spPr bwMode="auto">
          <a:xfrm>
            <a:off x="2856005" y="3430056"/>
            <a:ext cx="4686300" cy="753324"/>
          </a:xfrm>
          <a:prstGeom prst="flowChartAlternateProcess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Administration et finances : </a:t>
            </a:r>
            <a:r>
              <a:rPr kumimoji="0" lang="fr-FR" altLang="fr-FR" sz="11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Anne-Marie VINCENT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Service technique : </a:t>
            </a:r>
            <a:r>
              <a:rPr kumimoji="0" lang="fr-FR" altLang="fr-FR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Stéphane JANINI</a:t>
            </a:r>
            <a:endParaRPr kumimoji="0" lang="fr-FR" alt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5483263" y="4653549"/>
            <a:ext cx="4621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IRS 2 Nantes </a:t>
            </a:r>
            <a:r>
              <a:rPr kumimoji="0" lang="fr-FR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2E75B6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Biotech</a:t>
            </a: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srgbClr val="2E75B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22" name="Connecteur en angle 121"/>
          <p:cNvCxnSpPr/>
          <p:nvPr/>
        </p:nvCxnSpPr>
        <p:spPr>
          <a:xfrm rot="16200000" flipH="1">
            <a:off x="6275141" y="3100581"/>
            <a:ext cx="445894" cy="2611515"/>
          </a:xfrm>
          <a:prstGeom prst="bentConnector3">
            <a:avLst>
              <a:gd name="adj1" fmla="val 52115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Image 41">
            <a:extLst>
              <a:ext uri="{FF2B5EF4-FFF2-40B4-BE49-F238E27FC236}">
                <a16:creationId xmlns:a16="http://schemas.microsoft.com/office/drawing/2014/main" id="{98102720-DE58-4D00-A213-9BD3FF3F67F9}"/>
              </a:ext>
            </a:extLst>
          </p:cNvPr>
          <p:cNvPicPr/>
          <p:nvPr/>
        </p:nvPicPr>
        <p:blipFill>
          <a:blip r:embed="rId2"/>
          <a:stretch/>
        </p:blipFill>
        <p:spPr bwMode="auto">
          <a:xfrm>
            <a:off x="405008" y="303258"/>
            <a:ext cx="1439545" cy="494030"/>
          </a:xfrm>
          <a:prstGeom prst="rect">
            <a:avLst/>
          </a:prstGeom>
        </p:spPr>
      </p:pic>
      <p:sp>
        <p:nvSpPr>
          <p:cNvPr id="40" name="Rectangle 39">
            <a:extLst>
              <a:ext uri="{FF2B5EF4-FFF2-40B4-BE49-F238E27FC236}">
                <a16:creationId xmlns:a16="http://schemas.microsoft.com/office/drawing/2014/main" id="{2C208B59-6B62-41BA-ABA9-9C24A4E6C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973" y="6480988"/>
            <a:ext cx="1919640" cy="491590"/>
          </a:xfrm>
          <a:prstGeom prst="rect">
            <a:avLst/>
          </a:prstGeom>
          <a:pattFill prst="wdUp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 w="12700">
            <a:noFill/>
          </a:ln>
          <a:extLst/>
        </p:spPr>
        <p:txBody>
          <a:bodyPr rot="0" vert="horz" wrap="square" lIns="91440" tIns="45720" rIns="91440" bIns="45720" anchor="b" anchorCtr="0" upright="1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Fabrice GILLET (INSERM) </a:t>
            </a:r>
            <a:r>
              <a:rPr lang="fr-FR" sz="1000" i="1" dirty="0">
                <a:solidFill>
                  <a:prstClr val="black"/>
                </a:solidFill>
                <a:ea typeface="Times New Roman" panose="02020603050405020304" pitchFamily="18" charset="0"/>
              </a:rPr>
              <a:t>(50%)</a:t>
            </a:r>
            <a:r>
              <a:rPr kumimoji="0" lang="pt-B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Times New Roman" panose="02020603050405020304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55282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1_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600</TotalTime>
  <Words>142</Words>
  <Application>Microsoft Office PowerPoint</Application>
  <PresentationFormat>Personnalisé</PresentationFormat>
  <Paragraphs>35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11_Thème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BRODU</dc:creator>
  <cp:lastModifiedBy>Anne-Marie VINCENT</cp:lastModifiedBy>
  <cp:revision>57</cp:revision>
  <cp:lastPrinted>2023-01-10T13:56:41Z</cp:lastPrinted>
  <dcterms:created xsi:type="dcterms:W3CDTF">2017-07-19T13:40:45Z</dcterms:created>
  <dcterms:modified xsi:type="dcterms:W3CDTF">2025-06-02T10:19:25Z</dcterms:modified>
</cp:coreProperties>
</file>