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</p:sldIdLst>
  <p:sldSz cx="10691813" cy="7559675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44" y="72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44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62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072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16/09/2025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940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16/09/2025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258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16/09/2025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2824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16/09/2025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4355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16/09/2025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3579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16/09/2025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239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16/09/2025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5863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16/09/2025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467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663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16/09/2025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6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16/09/2025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6811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16/09/2025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45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113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16/09/2025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713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16/09/2025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79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16/09/2025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256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16/09/2025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24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16/09/2025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7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16/09/2025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8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DE5E5-A319-4E16-9E38-C7650BB0166B}" type="datetimeFigureOut">
              <a:rPr lang="fr-FR" smtClean="0"/>
              <a:pPr/>
              <a:t>16/09/2025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29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16/09/2025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438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23812" y="178184"/>
            <a:ext cx="9144000" cy="432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8203" tIns="39101" rIns="78203" bIns="39101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368" b="1" i="0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Instituts de Recherche en Santé </a:t>
            </a:r>
            <a:r>
              <a:rPr kumimoji="0" lang="fr-FR" altLang="fr-FR" sz="1368" b="0" i="1" u="none" strike="noStrike" kern="1200" cap="none" spc="0" normalizeH="0" baseline="0" noProof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(Septembre </a:t>
            </a:r>
            <a:r>
              <a:rPr kumimoji="0" lang="fr-FR" altLang="fr-FR" sz="1368" b="0" i="1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2025)</a:t>
            </a:r>
          </a:p>
          <a:p>
            <a:pPr marL="0" marR="0" lvl="0" indent="0" algn="ctr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85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368" b="1" i="0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IRS-UN et IRS 2 Nantes </a:t>
            </a:r>
            <a:r>
              <a:rPr kumimoji="0" lang="fr-FR" altLang="fr-FR" sz="1368" b="1" i="0" u="none" strike="noStrike" kern="1200" cap="none" spc="0" normalizeH="0" baseline="0" noProof="0" dirty="0" err="1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Biotech</a:t>
            </a:r>
            <a:r>
              <a:rPr kumimoji="0" lang="fr-FR" altLang="fr-FR" sz="1368" b="1" i="0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23812" y="7249684"/>
            <a:ext cx="958335" cy="163546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78203" tIns="39101" rIns="78203" bIns="3910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5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Lien hiérarchique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 flipH="1">
            <a:off x="450252" y="7364602"/>
            <a:ext cx="248456" cy="1781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1821195" y="7368343"/>
            <a:ext cx="248456" cy="566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AutoShape 552"/>
          <p:cNvCxnSpPr>
            <a:cxnSpLocks noChangeShapeType="1"/>
            <a:stCxn id="10" idx="2"/>
            <a:endCxn id="13" idx="0"/>
          </p:cNvCxnSpPr>
          <p:nvPr/>
        </p:nvCxnSpPr>
        <p:spPr bwMode="auto">
          <a:xfrm flipH="1">
            <a:off x="5199155" y="1368788"/>
            <a:ext cx="4604" cy="23504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3719548" y="797288"/>
            <a:ext cx="2968422" cy="571500"/>
          </a:xfrm>
          <a:prstGeom prst="flowChartAlternateProcess">
            <a:avLst/>
          </a:prstGeom>
          <a:solidFill>
            <a:srgbClr val="00366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Doyen UFR Médecine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  Antoine HAMEL</a:t>
            </a:r>
          </a:p>
        </p:txBody>
      </p:sp>
      <p:cxnSp>
        <p:nvCxnSpPr>
          <p:cNvPr id="11" name="AutoShape 681"/>
          <p:cNvCxnSpPr>
            <a:cxnSpLocks noChangeShapeType="1"/>
            <a:stCxn id="10" idx="3"/>
            <a:endCxn id="15" idx="1"/>
          </p:cNvCxnSpPr>
          <p:nvPr/>
        </p:nvCxnSpPr>
        <p:spPr bwMode="auto">
          <a:xfrm>
            <a:off x="6687970" y="1083038"/>
            <a:ext cx="1127306" cy="23997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3719548" y="1603837"/>
            <a:ext cx="2959214" cy="568325"/>
          </a:xfrm>
          <a:prstGeom prst="flowChartAlternateProcess">
            <a:avLst/>
          </a:pr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Secrétaire Générale UFR Médecine</a:t>
            </a:r>
          </a:p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Florence QUILLIOT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0253" y="4652010"/>
            <a:ext cx="4535117" cy="246494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rganigramme : Alternative 14"/>
          <p:cNvSpPr>
            <a:spLocks noChangeArrowheads="1"/>
          </p:cNvSpPr>
          <p:nvPr/>
        </p:nvSpPr>
        <p:spPr bwMode="auto">
          <a:xfrm>
            <a:off x="7815276" y="996654"/>
            <a:ext cx="2127698" cy="652712"/>
          </a:xfrm>
          <a:prstGeom prst="flowChartAlternateProcess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0" rIns="0" bIns="0" anchor="ctr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Chargé de prévention du p</a:t>
            </a:r>
            <a:r>
              <a:rPr lang="fr-FR" sz="1100" b="1" dirty="0" err="1">
                <a:solidFill>
                  <a:prstClr val="white"/>
                </a:solidFill>
                <a:latin typeface="Calibri"/>
                <a:ea typeface="Times New Roman" panose="02020603050405020304" pitchFamily="18" charset="0"/>
              </a:rPr>
              <a:t>ôle</a:t>
            </a:r>
            <a:r>
              <a:rPr lang="fr-FR" sz="1100" b="1" dirty="0">
                <a:solidFill>
                  <a:prstClr val="white"/>
                </a:solidFill>
                <a:latin typeface="Calibri"/>
                <a:ea typeface="Times New Roman" panose="02020603050405020304" pitchFamily="18" charset="0"/>
              </a:rPr>
              <a:t> santé</a:t>
            </a:r>
            <a:endParaRPr kumimoji="0" lang="fr-FR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En cours </a:t>
            </a:r>
            <a:r>
              <a:rPr kumimoji="0" lang="fr-FR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de recrutement sept.2025</a:t>
            </a: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+mn-cs"/>
            </a:endParaRPr>
          </a:p>
        </p:txBody>
      </p:sp>
      <p:cxnSp>
        <p:nvCxnSpPr>
          <p:cNvPr id="16" name="AutoShape 552"/>
          <p:cNvCxnSpPr>
            <a:cxnSpLocks noChangeShapeType="1"/>
            <a:stCxn id="13" idx="2"/>
            <a:endCxn id="56" idx="0"/>
          </p:cNvCxnSpPr>
          <p:nvPr/>
        </p:nvCxnSpPr>
        <p:spPr bwMode="auto">
          <a:xfrm>
            <a:off x="5199155" y="2172162"/>
            <a:ext cx="4605" cy="21395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4" name="AutoShape 681"/>
          <p:cNvCxnSpPr>
            <a:cxnSpLocks noChangeShapeType="1"/>
            <a:stCxn id="13" idx="3"/>
            <a:endCxn id="15" idx="1"/>
          </p:cNvCxnSpPr>
          <p:nvPr/>
        </p:nvCxnSpPr>
        <p:spPr bwMode="auto">
          <a:xfrm flipV="1">
            <a:off x="6678762" y="1323010"/>
            <a:ext cx="1136514" cy="56499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56" name="AutoShape 6"/>
          <p:cNvSpPr>
            <a:spLocks noChangeArrowheads="1"/>
          </p:cNvSpPr>
          <p:nvPr/>
        </p:nvSpPr>
        <p:spPr bwMode="auto">
          <a:xfrm>
            <a:off x="3719548" y="2386116"/>
            <a:ext cx="2968423" cy="642845"/>
          </a:xfrm>
          <a:prstGeom prst="flowChartAlternateProcess">
            <a:avLst/>
          </a:prstGeom>
          <a:solidFill>
            <a:srgbClr val="00366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Responsable Administrative et Financière des IRS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Fabienne POTIRON</a:t>
            </a:r>
          </a:p>
        </p:txBody>
      </p:sp>
      <p:sp>
        <p:nvSpPr>
          <p:cNvPr id="57" name="AutoShape 6"/>
          <p:cNvSpPr>
            <a:spLocks noChangeArrowheads="1"/>
          </p:cNvSpPr>
          <p:nvPr/>
        </p:nvSpPr>
        <p:spPr bwMode="auto">
          <a:xfrm>
            <a:off x="598844" y="1608133"/>
            <a:ext cx="2407246" cy="568325"/>
          </a:xfrm>
          <a:prstGeom prst="flowChartAlternateProcess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Direction du Plan, de l’Immobilier et de la Logistique (DPIL)</a:t>
            </a:r>
          </a:p>
        </p:txBody>
      </p:sp>
      <p:sp>
        <p:nvSpPr>
          <p:cNvPr id="65" name="Organigramme : Alternative 64"/>
          <p:cNvSpPr>
            <a:spLocks noChangeArrowheads="1"/>
          </p:cNvSpPr>
          <p:nvPr/>
        </p:nvSpPr>
        <p:spPr bwMode="auto">
          <a:xfrm>
            <a:off x="7815276" y="2279975"/>
            <a:ext cx="2127698" cy="653287"/>
          </a:xfrm>
          <a:prstGeom prst="flowChartAlternateProcess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0" rIns="0" bIns="0" anchor="ctr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Service Numérique du Pôle Santé (SNPS)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Patrice </a:t>
            </a:r>
            <a:r>
              <a:rPr kumimoji="0" lang="fr-FR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Gonnord</a:t>
            </a: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493161" y="4652011"/>
            <a:ext cx="4621368" cy="24992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438823" y="4638308"/>
            <a:ext cx="4621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E75B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IRS-UN</a:t>
            </a: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657412" y="5711281"/>
            <a:ext cx="1788815" cy="61893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Sophie BRUGEILLE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Laurence TALAA 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(50% sur l’IRS UN)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2" name="Freeform 51"/>
          <p:cNvSpPr>
            <a:spLocks/>
          </p:cNvSpPr>
          <p:nvPr/>
        </p:nvSpPr>
        <p:spPr bwMode="auto">
          <a:xfrm>
            <a:off x="665134" y="5238952"/>
            <a:ext cx="1781093" cy="486791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Accueil - Standard et Courrier</a:t>
            </a: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2855680" y="5745921"/>
            <a:ext cx="1915932" cy="57487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lvl="0" algn="ctr">
              <a:tabLst>
                <a:tab pos="1433513" algn="l"/>
                <a:tab pos="2865438" algn="l"/>
              </a:tabLst>
              <a:defRPr/>
            </a:pPr>
            <a:r>
              <a:rPr lang="fr-FR" sz="1000" dirty="0">
                <a:solidFill>
                  <a:prstClr val="black"/>
                </a:solidFill>
                <a:ea typeface="Times New Roman" panose="02020603050405020304" pitchFamily="18" charset="0"/>
              </a:rPr>
              <a:t>Laurence TALAA</a:t>
            </a:r>
          </a:p>
          <a:p>
            <a:pPr lvl="0" algn="ctr">
              <a:tabLst>
                <a:tab pos="1433513" algn="l"/>
                <a:tab pos="2865438" algn="l"/>
              </a:tabLs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7" name="Freeform 51"/>
          <p:cNvSpPr>
            <a:spLocks/>
          </p:cNvSpPr>
          <p:nvPr/>
        </p:nvSpPr>
        <p:spPr bwMode="auto">
          <a:xfrm>
            <a:off x="2851972" y="5262162"/>
            <a:ext cx="1920053" cy="496667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Logistique</a:t>
            </a: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715772" y="5753775"/>
            <a:ext cx="1712515" cy="567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Annick HARDY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Marc FAIRN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1" name="Freeform 51"/>
          <p:cNvSpPr>
            <a:spLocks/>
          </p:cNvSpPr>
          <p:nvPr/>
        </p:nvSpPr>
        <p:spPr bwMode="auto">
          <a:xfrm>
            <a:off x="5700634" y="5270016"/>
            <a:ext cx="1727653" cy="486791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Accueil - Standard et Courrier</a:t>
            </a: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7959455" y="5753775"/>
            <a:ext cx="1714047" cy="111355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Marc FAIRN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Frédéric CONDAMINE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(Activités spécifiques gaz spéciaux chimiques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et transports spécifiques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des IRS)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3" name="Freeform 51"/>
          <p:cNvSpPr>
            <a:spLocks/>
          </p:cNvSpPr>
          <p:nvPr/>
        </p:nvSpPr>
        <p:spPr bwMode="auto">
          <a:xfrm>
            <a:off x="7945849" y="5262029"/>
            <a:ext cx="1727653" cy="486791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Logistique</a:t>
            </a:r>
          </a:p>
        </p:txBody>
      </p:sp>
      <p:cxnSp>
        <p:nvCxnSpPr>
          <p:cNvPr id="88" name="AutoShape 552"/>
          <p:cNvCxnSpPr>
            <a:cxnSpLocks noChangeShapeType="1"/>
            <a:stCxn id="13" idx="3"/>
            <a:endCxn id="65" idx="0"/>
          </p:cNvCxnSpPr>
          <p:nvPr/>
        </p:nvCxnSpPr>
        <p:spPr bwMode="auto">
          <a:xfrm>
            <a:off x="6678762" y="1888000"/>
            <a:ext cx="2200363" cy="3919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5" name="Connecteur en angle 94"/>
          <p:cNvCxnSpPr/>
          <p:nvPr/>
        </p:nvCxnSpPr>
        <p:spPr>
          <a:xfrm rot="5400000">
            <a:off x="3747971" y="3193464"/>
            <a:ext cx="445894" cy="2442823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avec flèche 107"/>
          <p:cNvCxnSpPr>
            <a:stCxn id="13" idx="1"/>
            <a:endCxn id="57" idx="3"/>
          </p:cNvCxnSpPr>
          <p:nvPr/>
        </p:nvCxnSpPr>
        <p:spPr>
          <a:xfrm flipH="1">
            <a:off x="3006090" y="1888000"/>
            <a:ext cx="713458" cy="42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avec flèche 109"/>
          <p:cNvCxnSpPr>
            <a:cxnSpLocks/>
            <a:stCxn id="56" idx="1"/>
          </p:cNvCxnSpPr>
          <p:nvPr/>
        </p:nvCxnSpPr>
        <p:spPr>
          <a:xfrm flipH="1">
            <a:off x="3006090" y="2707539"/>
            <a:ext cx="713458" cy="64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2"/>
          <p:cNvSpPr>
            <a:spLocks noChangeArrowheads="1"/>
          </p:cNvSpPr>
          <p:nvPr/>
        </p:nvSpPr>
        <p:spPr bwMode="auto">
          <a:xfrm>
            <a:off x="2094755" y="7249684"/>
            <a:ext cx="958335" cy="159949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78203" tIns="39101" rIns="78203" bIns="3910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85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5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Lien fonctionnel</a:t>
            </a:r>
            <a:endParaRPr kumimoji="0" lang="fr-FR" altLang="fr-FR" sz="153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60" name="AutoShape 552"/>
          <p:cNvCxnSpPr>
            <a:cxnSpLocks noChangeShapeType="1"/>
            <a:stCxn id="56" idx="2"/>
            <a:endCxn id="61" idx="0"/>
          </p:cNvCxnSpPr>
          <p:nvPr/>
        </p:nvCxnSpPr>
        <p:spPr bwMode="auto">
          <a:xfrm flipH="1">
            <a:off x="5199155" y="3028961"/>
            <a:ext cx="4605" cy="40109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1" name="AutoShape 6"/>
          <p:cNvSpPr>
            <a:spLocks noChangeArrowheads="1"/>
          </p:cNvSpPr>
          <p:nvPr/>
        </p:nvSpPr>
        <p:spPr bwMode="auto">
          <a:xfrm>
            <a:off x="2856005" y="3430056"/>
            <a:ext cx="4686300" cy="753324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Administration et finances : </a:t>
            </a:r>
            <a:r>
              <a:rPr kumimoji="0" lang="fr-FR" altLang="fr-FR" sz="11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Anne-Marie VINCENT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technique : </a:t>
            </a:r>
            <a:r>
              <a:rPr kumimoji="0" lang="fr-FR" altLang="fr-FR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Ould</a:t>
            </a: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TOURAD</a:t>
            </a:r>
            <a:endParaRPr kumimoji="0" lang="fr-FR" alt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4" name="ZoneTexte 103"/>
          <p:cNvSpPr txBox="1"/>
          <p:nvPr/>
        </p:nvSpPr>
        <p:spPr>
          <a:xfrm>
            <a:off x="5483263" y="4653549"/>
            <a:ext cx="4621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E75B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IRS 2 Nantes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75B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Biotech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2E75B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22" name="Connecteur en angle 121"/>
          <p:cNvCxnSpPr/>
          <p:nvPr/>
        </p:nvCxnSpPr>
        <p:spPr>
          <a:xfrm rot="16200000" flipH="1">
            <a:off x="6275141" y="3100581"/>
            <a:ext cx="445894" cy="2611515"/>
          </a:xfrm>
          <a:prstGeom prst="bentConnector3">
            <a:avLst>
              <a:gd name="adj1" fmla="val 52115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Image 41">
            <a:extLst>
              <a:ext uri="{FF2B5EF4-FFF2-40B4-BE49-F238E27FC236}">
                <a16:creationId xmlns:a16="http://schemas.microsoft.com/office/drawing/2014/main" id="{98102720-DE58-4D00-A213-9BD3FF3F67F9}"/>
              </a:ext>
            </a:extLst>
          </p:cNvPr>
          <p:cNvPicPr/>
          <p:nvPr/>
        </p:nvPicPr>
        <p:blipFill>
          <a:blip r:embed="rId2"/>
          <a:stretch/>
        </p:blipFill>
        <p:spPr bwMode="auto">
          <a:xfrm>
            <a:off x="405008" y="303258"/>
            <a:ext cx="1439545" cy="49403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2C208B59-6B62-41BA-ABA9-9C24A4E6C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1973" y="6480988"/>
            <a:ext cx="1919640" cy="491590"/>
          </a:xfrm>
          <a:prstGeom prst="rect">
            <a:avLst/>
          </a:prstGeo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kumimoji="0" lang="pt-B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Fabrice GILLET (INSERM) </a:t>
            </a:r>
            <a:r>
              <a:rPr lang="fr-FR" sz="1000" i="1" dirty="0">
                <a:solidFill>
                  <a:prstClr val="black"/>
                </a:solidFill>
                <a:ea typeface="Times New Roman" panose="02020603050405020304" pitchFamily="18" charset="0"/>
              </a:rPr>
              <a:t>(50%)</a:t>
            </a:r>
            <a:r>
              <a:rPr kumimoji="0" lang="pt-B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5528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609</TotalTime>
  <Words>146</Words>
  <Application>Microsoft Office PowerPoint</Application>
  <PresentationFormat>Personnalisé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11_Thème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BRODU</dc:creator>
  <cp:lastModifiedBy>Fabienne POTIRON</cp:lastModifiedBy>
  <cp:revision>58</cp:revision>
  <cp:lastPrinted>2023-01-10T13:56:41Z</cp:lastPrinted>
  <dcterms:created xsi:type="dcterms:W3CDTF">2017-07-19T13:40:45Z</dcterms:created>
  <dcterms:modified xsi:type="dcterms:W3CDTF">2025-09-16T14:56:23Z</dcterms:modified>
</cp:coreProperties>
</file>